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12.3.2015.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2844" b="38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 1</a:t>
            </a:r>
            <a:r>
              <a:rPr lang="hr-HR" sz="2400" b="1" i="1" dirty="0" smtClean="0">
                <a:solidFill>
                  <a:srgbClr val="FF0000"/>
                </a:solidFill>
              </a:rPr>
              <a:t/>
            </a:r>
            <a:br>
              <a:rPr lang="hr-HR" sz="2400" b="1" i="1" dirty="0" smtClean="0">
                <a:solidFill>
                  <a:srgbClr val="FF0000"/>
                </a:solidFill>
              </a:rPr>
            </a:br>
            <a:r>
              <a:rPr lang="hr-HR" sz="2400" b="1" i="1" dirty="0" smtClean="0">
                <a:solidFill>
                  <a:srgbClr val="FF0000"/>
                </a:solidFill>
              </a:rPr>
              <a:t>Nova </a:t>
            </a:r>
            <a:r>
              <a:rPr lang="hr-HR" sz="2400" b="1" i="1" dirty="0">
                <a:solidFill>
                  <a:srgbClr val="FF0000"/>
                </a:solidFill>
              </a:rPr>
              <a:t>tehnika za minimalno invazivni interni sinus </a:t>
            </a:r>
            <a:r>
              <a:rPr lang="hr-HR" sz="2400" b="1" i="1" dirty="0" smtClean="0">
                <a:solidFill>
                  <a:srgbClr val="FF0000"/>
                </a:solidFill>
              </a:rPr>
              <a:t>lift</a:t>
            </a:r>
            <a:endParaRPr lang="hr-HR" sz="4000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903433"/>
            <a:ext cx="4286280" cy="48379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800" b="1" i="1" dirty="0" smtClean="0"/>
              <a:t>	Teme radionice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700" b="1" dirty="0"/>
              <a:t>Tehnike transalveolarnog sinus lifta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700" b="1" dirty="0"/>
              <a:t>Prednosti i nedostaci pojedine tehnike, anatomska ograničenja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700" b="1" dirty="0"/>
              <a:t>Biomaterijali, da ili ne?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700" b="1" dirty="0"/>
              <a:t>Upoznavanje s novim minimalno invazivnim tehnikama transalveolarnog pristupa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700" b="1" dirty="0"/>
              <a:t>Upoznavanje s </a:t>
            </a:r>
            <a:r>
              <a:rPr lang="hr-HR" sz="1700" b="1" dirty="0" smtClean="0"/>
              <a:t>Crestal Approach Sinus kitom </a:t>
            </a:r>
            <a:r>
              <a:rPr lang="hr-HR" sz="1700" b="1" dirty="0"/>
              <a:t>za minimalno invazivni pristup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700" b="1" dirty="0" smtClean="0"/>
              <a:t>Praktični rad </a:t>
            </a:r>
            <a:r>
              <a:rPr lang="hr-HR" sz="1700" b="1" dirty="0"/>
              <a:t>na životinjskom modelu s CAS-kitom, izvođenje transalveolarnog sinus lifta </a:t>
            </a:r>
          </a:p>
          <a:p>
            <a:pPr lvl="1">
              <a:buNone/>
            </a:pPr>
            <a:endParaRPr lang="hr-HR" sz="1600" b="1" dirty="0" smtClean="0"/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Voditelj: Doc.dr.sc. Darko Božić </a:t>
            </a:r>
            <a:r>
              <a:rPr lang="hr-HR" sz="1800" b="1" dirty="0" smtClean="0">
                <a:solidFill>
                  <a:srgbClr val="FF0000"/>
                </a:solidFill>
              </a:rPr>
              <a:t>(Zagreb)</a:t>
            </a:r>
            <a:endParaRPr lang="hr-HR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Petak 10.4.2015. 09:00-13:00 sati</a:t>
            </a:r>
          </a:p>
          <a:p>
            <a:endParaRPr lang="hr-HR" sz="1600" b="1" dirty="0" smtClean="0"/>
          </a:p>
          <a:p>
            <a:pPr>
              <a:buNone/>
            </a:pPr>
            <a:endParaRPr lang="hr-HR" sz="1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23805" r="55587" b="54264"/>
          <a:stretch/>
        </p:blipFill>
        <p:spPr bwMode="auto">
          <a:xfrm>
            <a:off x="5076056" y="1628800"/>
            <a:ext cx="1872208" cy="161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0" t="24000" r="31480" b="54100"/>
          <a:stretch/>
        </p:blipFill>
        <p:spPr bwMode="auto">
          <a:xfrm>
            <a:off x="7134817" y="1628800"/>
            <a:ext cx="1829671" cy="15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1" t="23641" r="6934" b="54267"/>
          <a:stretch/>
        </p:blipFill>
        <p:spPr bwMode="auto">
          <a:xfrm>
            <a:off x="5044432" y="3501008"/>
            <a:ext cx="1903832" cy="15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17988" r="3633" b="55304"/>
          <a:stretch/>
        </p:blipFill>
        <p:spPr bwMode="auto">
          <a:xfrm>
            <a:off x="7134818" y="3501008"/>
            <a:ext cx="1829670" cy="163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24395" r="2762" b="3569"/>
          <a:stretch/>
        </p:blipFill>
        <p:spPr>
          <a:xfrm>
            <a:off x="4378066" y="5453540"/>
            <a:ext cx="2009086" cy="1227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58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2844" b="38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 2</a:t>
            </a:r>
            <a:r>
              <a:rPr lang="hr-HR" sz="2400" b="1" dirty="0" smtClean="0">
                <a:solidFill>
                  <a:srgbClr val="FF0000"/>
                </a:solidFill>
              </a:rPr>
              <a:t/>
            </a:r>
            <a:br>
              <a:rPr lang="hr-HR" sz="2400" b="1" dirty="0" smtClean="0">
                <a:solidFill>
                  <a:srgbClr val="FF0000"/>
                </a:solidFill>
              </a:rPr>
            </a:br>
            <a:r>
              <a:rPr lang="hr-HR" sz="2400" b="1" i="1" dirty="0">
                <a:solidFill>
                  <a:srgbClr val="FF0000"/>
                </a:solidFill>
              </a:rPr>
              <a:t>Osnove koncepta All-on-4 i praktična </a:t>
            </a:r>
            <a:r>
              <a:rPr lang="hr-HR" sz="2400" b="1" i="1" dirty="0" smtClean="0">
                <a:solidFill>
                  <a:srgbClr val="FF0000"/>
                </a:solidFill>
              </a:rPr>
              <a:t>radionica</a:t>
            </a:r>
            <a:endParaRPr lang="hr-HR" sz="4000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903433"/>
            <a:ext cx="4286280" cy="48379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600" b="1" i="1" dirty="0" smtClean="0"/>
              <a:t>	</a:t>
            </a:r>
            <a:r>
              <a:rPr lang="hr-HR" sz="1800" b="1" i="1" dirty="0" smtClean="0"/>
              <a:t>Teme radionice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Osnove rehabilitacije potpune bezubosti implantatima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Osnove koncepta All-on-4, kada i zašto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Digitalna 3D CBCT dijagnostika i plan liječenja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Kirurška i protetska faza, imedijatno opterećenje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Tehnički i laboratorijski aspekti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Praktični rad na životinjskom modelu – ogradnja implantata u model donje čeljusti i postavljanje abutmenta</a:t>
            </a:r>
          </a:p>
          <a:p>
            <a:pPr lvl="1">
              <a:buNone/>
            </a:pPr>
            <a:endParaRPr lang="hr-HR" sz="1600" b="1" dirty="0" smtClean="0"/>
          </a:p>
          <a:p>
            <a:pPr lvl="1">
              <a:buNone/>
            </a:pPr>
            <a:endParaRPr lang="hr-HR" sz="1600" b="1" dirty="0"/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Voditelj: Dr.sc. Damir </a:t>
            </a:r>
            <a:r>
              <a:rPr lang="hr-HR" sz="1800" b="1" dirty="0" smtClean="0">
                <a:solidFill>
                  <a:srgbClr val="FF0000"/>
                </a:solidFill>
              </a:rPr>
              <a:t>Jelušić (Opatija)</a:t>
            </a:r>
            <a:endParaRPr lang="hr-HR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Petak 10.4.2015. 09:00-13:00 sati</a:t>
            </a:r>
          </a:p>
          <a:p>
            <a:endParaRPr lang="hr-HR" sz="1600" b="1" dirty="0" smtClean="0"/>
          </a:p>
          <a:p>
            <a:pPr>
              <a:buNone/>
            </a:pPr>
            <a:endParaRPr lang="hr-HR" sz="1600" b="1" dirty="0"/>
          </a:p>
        </p:txBody>
      </p:sp>
      <p:pic>
        <p:nvPicPr>
          <p:cNvPr id="3074" name="Picture 2" descr="http://corporate.nobelbiocare.com/Images/en/Nobel%20Biocare%20logo%20jpg%20color%20big_r_tcm269-27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14" y="1715972"/>
            <a:ext cx="1846482" cy="77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1-preview.prosites.com/74833/wy/images/All-on-4_extended_150dpi_W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0" r="16878" b="3745"/>
          <a:stretch/>
        </p:blipFill>
        <p:spPr bwMode="auto">
          <a:xfrm>
            <a:off x="6516216" y="3028067"/>
            <a:ext cx="2538249" cy="221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www.pitino-implantologia.com/torino/wp-content/uploads/2011/05/all-on-4-nobel-biocare-sezione-arcata-superiore-log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13"/>
          <a:stretch/>
        </p:blipFill>
        <p:spPr bwMode="auto">
          <a:xfrm>
            <a:off x="4758605" y="1690070"/>
            <a:ext cx="2365920" cy="1967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o.nobelbiocare.com/Images/hu/NobelActive_3.0_3.5_tcm332-417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23517"/>
            <a:ext cx="1375057" cy="244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2844" b="38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 3 </a:t>
            </a:r>
            <a:r>
              <a:rPr lang="hr-HR" sz="2400" b="1" dirty="0" smtClean="0">
                <a:solidFill>
                  <a:srgbClr val="FF0000"/>
                </a:solidFill>
              </a:rPr>
              <a:t/>
            </a:r>
            <a:br>
              <a:rPr lang="hr-HR" sz="2400" b="1" dirty="0" smtClean="0">
                <a:solidFill>
                  <a:srgbClr val="FF0000"/>
                </a:solidFill>
              </a:rPr>
            </a:br>
            <a:r>
              <a:rPr lang="hr-HR" sz="2400" b="1" i="1" dirty="0">
                <a:solidFill>
                  <a:srgbClr val="FF0000"/>
                </a:solidFill>
              </a:rPr>
              <a:t>Inicijalna terapija - najvažnija faza parodontnog </a:t>
            </a:r>
            <a:r>
              <a:rPr lang="hr-HR" sz="2400" b="1" i="1" dirty="0" smtClean="0">
                <a:solidFill>
                  <a:srgbClr val="FF0000"/>
                </a:solidFill>
              </a:rPr>
              <a:t>liječenja </a:t>
            </a:r>
            <a:br>
              <a:rPr lang="hr-HR" sz="2400" b="1" i="1" dirty="0" smtClean="0">
                <a:solidFill>
                  <a:srgbClr val="FF0000"/>
                </a:solidFill>
              </a:rPr>
            </a:br>
            <a:r>
              <a:rPr lang="hr-HR" sz="2400" b="1" i="1" dirty="0" smtClean="0">
                <a:solidFill>
                  <a:srgbClr val="FF0000"/>
                </a:solidFill>
              </a:rPr>
              <a:t>„</a:t>
            </a:r>
            <a:r>
              <a:rPr lang="hr-HR" sz="2400" b="1" i="1" dirty="0">
                <a:solidFill>
                  <a:srgbClr val="FF0000"/>
                </a:solidFill>
              </a:rPr>
              <a:t>Od kirete do lasera</a:t>
            </a:r>
            <a:r>
              <a:rPr lang="hr-HR" sz="2400" b="1" i="1" dirty="0" smtClean="0">
                <a:solidFill>
                  <a:srgbClr val="FF0000"/>
                </a:solidFill>
              </a:rPr>
              <a:t>“</a:t>
            </a:r>
            <a:endParaRPr lang="hr-HR" sz="4000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903433"/>
            <a:ext cx="3854232" cy="48379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600" b="1" i="1" dirty="0" smtClean="0"/>
              <a:t>	</a:t>
            </a:r>
            <a:r>
              <a:rPr lang="hr-HR" sz="1800" b="1" i="1" dirty="0" smtClean="0"/>
              <a:t>Teme radionice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/>
              <a:t>C</a:t>
            </a:r>
            <a:r>
              <a:rPr lang="hr-HR" sz="1700" b="1" dirty="0" smtClean="0"/>
              <a:t>iljevi inicijalne parodontne terapije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Ručni i strojni instrumenti za provođenje inicijalne terapije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Dodatna sredstva  </a:t>
            </a:r>
            <a:r>
              <a:rPr lang="hr-HR" sz="1700" b="1" dirty="0"/>
              <a:t>za provođenje inicijalne </a:t>
            </a:r>
            <a:r>
              <a:rPr lang="hr-HR" sz="1700" b="1" dirty="0" smtClean="0"/>
              <a:t>terapije - fotodinamska terapija</a:t>
            </a:r>
            <a:endParaRPr lang="hr-HR" sz="1700" b="1" dirty="0"/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Praktični rad </a:t>
            </a:r>
            <a:r>
              <a:rPr lang="hr-HR" sz="1700" b="1" dirty="0" smtClean="0"/>
              <a:t>uključuje instrumentaciju na </a:t>
            </a:r>
            <a:r>
              <a:rPr lang="hr-HR" sz="1700" b="1" dirty="0" smtClean="0"/>
              <a:t>modelu čeljusti s </a:t>
            </a:r>
            <a:r>
              <a:rPr lang="hr-HR" sz="1700" b="1" dirty="0" err="1"/>
              <a:t>Gracey</a:t>
            </a:r>
            <a:r>
              <a:rPr lang="hr-HR" sz="1700" b="1" dirty="0"/>
              <a:t> </a:t>
            </a:r>
            <a:r>
              <a:rPr lang="hr-HR" sz="1700" b="1" dirty="0" smtClean="0"/>
              <a:t>kiretama</a:t>
            </a:r>
            <a:endParaRPr lang="hr-HR" sz="1700" b="1" dirty="0"/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Demonstracija rada s FotoSan LAD lampom</a:t>
            </a:r>
          </a:p>
          <a:p>
            <a:pPr lvl="1">
              <a:buNone/>
            </a:pPr>
            <a:endParaRPr lang="hr-HR" sz="1600" b="1" dirty="0" smtClean="0"/>
          </a:p>
          <a:p>
            <a:pPr lvl="1">
              <a:buNone/>
            </a:pPr>
            <a:endParaRPr lang="hr-HR" sz="1600" b="1" dirty="0" smtClean="0"/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Voditelj: Dr.sc. Ivan </a:t>
            </a:r>
            <a:r>
              <a:rPr lang="hr-HR" sz="1800" b="1" dirty="0" err="1" smtClean="0">
                <a:solidFill>
                  <a:srgbClr val="FF0000"/>
                </a:solidFill>
              </a:rPr>
              <a:t>Puhar</a:t>
            </a:r>
            <a:r>
              <a:rPr lang="hr-HR" sz="1800" b="1" dirty="0" smtClean="0">
                <a:solidFill>
                  <a:srgbClr val="FF0000"/>
                </a:solidFill>
              </a:rPr>
              <a:t> (Zagreb)</a:t>
            </a:r>
            <a:endParaRPr lang="hr-HR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Petak 10.4.2015. 09:00-13:00 sati</a:t>
            </a:r>
            <a:endParaRPr lang="hr-HR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287"/>
          <a:stretch/>
        </p:blipFill>
        <p:spPr bwMode="auto">
          <a:xfrm rot="10800000" flipH="1" flipV="1">
            <a:off x="4572000" y="1751162"/>
            <a:ext cx="2349554" cy="14618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msdental.com/gfx/gallery_images/Collager/FotoSan_20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7" t="4053" r="2441" b="3224"/>
          <a:stretch/>
        </p:blipFill>
        <p:spPr bwMode="auto">
          <a:xfrm rot="16200000">
            <a:off x="7389872" y="3135732"/>
            <a:ext cx="883692" cy="2190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www.cmsdental.com/gfx/content_images/galleri/FotoSan%20630/FotoSan_630_1_HRW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137" r="7277" b="3404"/>
          <a:stretch/>
        </p:blipFill>
        <p:spPr bwMode="auto">
          <a:xfrm>
            <a:off x="4678326" y="3530009"/>
            <a:ext cx="1693873" cy="321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image.ec21.com/image/3amedes/oimg_GC00489495_CA00489497/Ultrasonic_Scaler_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10277" r="16165"/>
          <a:stretch/>
        </p:blipFill>
        <p:spPr bwMode="auto">
          <a:xfrm>
            <a:off x="7257409" y="1751161"/>
            <a:ext cx="1658679" cy="143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2844" b="3811"/>
          <a:stretch/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 4</a:t>
            </a:r>
            <a:r>
              <a:rPr lang="hr-HR" sz="2400" b="1" dirty="0" smtClean="0">
                <a:solidFill>
                  <a:srgbClr val="FF0000"/>
                </a:solidFill>
              </a:rPr>
              <a:t/>
            </a:r>
            <a:br>
              <a:rPr lang="hr-HR" sz="2400" b="1" dirty="0" smtClean="0">
                <a:solidFill>
                  <a:srgbClr val="FF0000"/>
                </a:solidFill>
              </a:rPr>
            </a:br>
            <a:r>
              <a:rPr lang="hr-HR" sz="2400" b="1" i="1" dirty="0">
                <a:solidFill>
                  <a:srgbClr val="FF0000"/>
                </a:solidFill>
              </a:rPr>
              <a:t>Protokol izrade adhezijsko-kompozitnih udlaga: </a:t>
            </a:r>
            <a:r>
              <a:rPr lang="hr-HR" sz="2400" b="1" i="1" dirty="0" smtClean="0">
                <a:solidFill>
                  <a:srgbClr val="FF0000"/>
                </a:solidFill>
              </a:rPr>
              <a:t/>
            </a:r>
            <a:br>
              <a:rPr lang="hr-HR" sz="2400" b="1" i="1" dirty="0" smtClean="0">
                <a:solidFill>
                  <a:srgbClr val="FF0000"/>
                </a:solidFill>
              </a:rPr>
            </a:br>
            <a:r>
              <a:rPr lang="hr-HR" sz="2400" b="1" i="1" dirty="0" smtClean="0">
                <a:solidFill>
                  <a:srgbClr val="FF0000"/>
                </a:solidFill>
              </a:rPr>
              <a:t>teoretske </a:t>
            </a:r>
            <a:r>
              <a:rPr lang="hr-HR" sz="2400" b="1" i="1" dirty="0">
                <a:solidFill>
                  <a:srgbClr val="FF0000"/>
                </a:solidFill>
              </a:rPr>
              <a:t>osnove i klinička </a:t>
            </a:r>
            <a:r>
              <a:rPr lang="hr-HR" sz="2400" b="1" i="1" dirty="0" smtClean="0">
                <a:solidFill>
                  <a:srgbClr val="FF0000"/>
                </a:solidFill>
              </a:rPr>
              <a:t>primjena</a:t>
            </a:r>
            <a:endParaRPr lang="hr-HR" sz="2400" b="1" i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19" y="1903433"/>
            <a:ext cx="4509737" cy="48379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800" b="1" i="1" dirty="0" smtClean="0"/>
              <a:t>	Teme radionice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/>
              <a:t>Vrste preparacija za izradu udlaga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/>
              <a:t>Izbor vlakana i ahezijsko kompozitnih sustava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/>
              <a:t>Indikacije i kontraindikacije za izradu udlaga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/>
              <a:t>Klinički postupci za izradu adhezijsko-kompozitnih </a:t>
            </a:r>
            <a:r>
              <a:rPr lang="hr-HR" sz="1800" b="1" dirty="0" smtClean="0"/>
              <a:t>udlaga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 smtClean="0"/>
              <a:t>Praktični rad na modelu čeljusti</a:t>
            </a:r>
            <a:endParaRPr lang="hr-HR" sz="1800" b="1" dirty="0"/>
          </a:p>
          <a:p>
            <a:pPr>
              <a:buFont typeface="Wingdings" panose="05000000000000000000" pitchFamily="2" charset="2"/>
              <a:buChar char="ü"/>
            </a:pPr>
            <a:endParaRPr lang="hr-HR" sz="1800" b="1" dirty="0" smtClean="0"/>
          </a:p>
          <a:p>
            <a:pPr lvl="1">
              <a:buNone/>
            </a:pPr>
            <a:endParaRPr lang="hr-HR" sz="1800" b="1" dirty="0" smtClean="0"/>
          </a:p>
          <a:p>
            <a:pPr lvl="1">
              <a:buNone/>
            </a:pPr>
            <a:endParaRPr lang="hr-HR" sz="1800" b="1" dirty="0" smtClean="0"/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Voditelj: Prof.dr.sc. Božidar Pavelić </a:t>
            </a:r>
            <a:r>
              <a:rPr lang="hr-HR" sz="1800" b="1" dirty="0" smtClean="0">
                <a:solidFill>
                  <a:srgbClr val="FF0000"/>
                </a:solidFill>
              </a:rPr>
              <a:t>(Zagreb)</a:t>
            </a:r>
            <a:endParaRPr lang="hr-HR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Petak 10.4.2015. 09:00-13:00 sati</a:t>
            </a:r>
          </a:p>
          <a:p>
            <a:endParaRPr lang="hr-HR" sz="1800" b="1" dirty="0" smtClean="0"/>
          </a:p>
          <a:p>
            <a:pPr>
              <a:buNone/>
            </a:pPr>
            <a:endParaRPr lang="hr-HR" sz="1800" b="1" dirty="0"/>
          </a:p>
        </p:txBody>
      </p:sp>
      <p:pic>
        <p:nvPicPr>
          <p:cNvPr id="7" name="Picture 3" descr="PDVD_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656" y="1401610"/>
            <a:ext cx="2422120" cy="1981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PDVD_0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97192"/>
            <a:ext cx="1736393" cy="142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PDVD_0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27847"/>
            <a:ext cx="2219308" cy="1816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42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2844" b="38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 5</a:t>
            </a:r>
            <a:r>
              <a:rPr lang="hr-HR" sz="2400" b="1" dirty="0" smtClean="0">
                <a:solidFill>
                  <a:srgbClr val="FF0000"/>
                </a:solidFill>
              </a:rPr>
              <a:t/>
            </a:r>
            <a:br>
              <a:rPr lang="hr-HR" sz="2400" b="1" dirty="0" smtClean="0">
                <a:solidFill>
                  <a:srgbClr val="FF0000"/>
                </a:solidFill>
              </a:rPr>
            </a:br>
            <a:r>
              <a:rPr lang="hr-HR" sz="2400" b="1" i="1" dirty="0" smtClean="0">
                <a:solidFill>
                  <a:srgbClr val="FF0000"/>
                </a:solidFill>
              </a:rPr>
              <a:t>Management </a:t>
            </a:r>
            <a:r>
              <a:rPr lang="hr-HR" sz="2400" b="1" i="1" dirty="0">
                <a:solidFill>
                  <a:srgbClr val="FF0000"/>
                </a:solidFill>
              </a:rPr>
              <a:t>mekih tkiva oko zuba i </a:t>
            </a:r>
            <a:r>
              <a:rPr lang="hr-HR" sz="2400" b="1" i="1" dirty="0" smtClean="0">
                <a:solidFill>
                  <a:srgbClr val="FF0000"/>
                </a:solidFill>
              </a:rPr>
              <a:t>implantata</a:t>
            </a:r>
            <a:endParaRPr lang="hr-HR" sz="4000" b="1" i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903433"/>
            <a:ext cx="4718328" cy="48379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800" b="1" i="1" dirty="0" smtClean="0"/>
              <a:t>	Teme radionice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Indikacije i kontraindikacije za plastičnu rekonstruktivnu parodontnu kirurgiju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Dobrobiti i ograničenja klasične mukogingivne kirurgije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Mucoderm vs. autogeni transplantat mekog tkiva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Posebnosti kirurških instrumenata i tehnika šivanja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 smtClean="0"/>
              <a:t>Praktični rad s Mucodermom na životinjskom modelu – incizije, tunel tehnika, šivanje</a:t>
            </a:r>
          </a:p>
          <a:p>
            <a:pPr lvl="1">
              <a:buNone/>
            </a:pPr>
            <a:endParaRPr lang="hr-HR" sz="1600" b="1" dirty="0"/>
          </a:p>
          <a:p>
            <a:pPr lvl="1">
              <a:buNone/>
            </a:pPr>
            <a:endParaRPr lang="hr-HR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Voditelj: Dr. Guido A. </a:t>
            </a:r>
            <a:r>
              <a:rPr lang="hr-HR" sz="1800" b="1" dirty="0" err="1" smtClean="0">
                <a:solidFill>
                  <a:srgbClr val="FF0000"/>
                </a:solidFill>
              </a:rPr>
              <a:t>Petrin</a:t>
            </a:r>
            <a:r>
              <a:rPr lang="hr-HR" sz="1800" b="1" dirty="0" smtClean="0">
                <a:solidFill>
                  <a:srgbClr val="FF0000"/>
                </a:solidFill>
              </a:rPr>
              <a:t> </a:t>
            </a:r>
            <a:r>
              <a:rPr lang="hr-HR" sz="1800" b="1" dirty="0" smtClean="0">
                <a:solidFill>
                  <a:srgbClr val="FF0000"/>
                </a:solidFill>
              </a:rPr>
              <a:t>(Stuttgart)</a:t>
            </a:r>
            <a:endParaRPr lang="hr-HR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Petak 10.4.2015. 09:00-13:00 sati</a:t>
            </a:r>
            <a:endParaRPr lang="hr-HR" sz="18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www.zwp-online.info/sites/default/files/teaserbild/402x182_bego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4511" r="15522"/>
          <a:stretch/>
        </p:blipFill>
        <p:spPr bwMode="auto">
          <a:xfrm>
            <a:off x="5618688" y="1622403"/>
            <a:ext cx="2534015" cy="157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botiss.com/sites/default/files/styles/gallery_large/public/jason_membrane_family_thick_grey_01_0.jpg?itok=R1jjpGP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3" t="17689" r="15649" b="29965"/>
          <a:stretch/>
        </p:blipFill>
        <p:spPr bwMode="auto">
          <a:xfrm>
            <a:off x="4459077" y="5387255"/>
            <a:ext cx="2059209" cy="1131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www.botiss.com/sites/default/files/styles/gallery_large/public/s13_IMG_0233.jpg?itok=zHYu70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05" y="3627551"/>
            <a:ext cx="1720690" cy="114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7" t="18560" r="12374" b="7203"/>
          <a:stretch/>
        </p:blipFill>
        <p:spPr>
          <a:xfrm>
            <a:off x="7236296" y="3346391"/>
            <a:ext cx="1771290" cy="1426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42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2844" b="38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 6</a:t>
            </a:r>
            <a:r>
              <a:rPr lang="hr-HR" sz="2400" b="1" dirty="0" smtClean="0">
                <a:solidFill>
                  <a:srgbClr val="FF0000"/>
                </a:solidFill>
              </a:rPr>
              <a:t/>
            </a:r>
            <a:br>
              <a:rPr lang="hr-HR" sz="2400" b="1" dirty="0" smtClean="0">
                <a:solidFill>
                  <a:srgbClr val="FF0000"/>
                </a:solidFill>
              </a:rPr>
            </a:br>
            <a:r>
              <a:rPr lang="hr-HR" sz="2400" b="1" i="1" dirty="0" smtClean="0">
                <a:solidFill>
                  <a:srgbClr val="FF0000"/>
                </a:solidFill>
              </a:rPr>
              <a:t>PRGF Endoret tehnika</a:t>
            </a:r>
            <a:br>
              <a:rPr lang="hr-HR" sz="2400" b="1" i="1" dirty="0" smtClean="0">
                <a:solidFill>
                  <a:srgbClr val="FF0000"/>
                </a:solidFill>
              </a:rPr>
            </a:br>
            <a:r>
              <a:rPr lang="hr-HR" sz="2400" b="1" i="1" dirty="0" smtClean="0">
                <a:solidFill>
                  <a:srgbClr val="FF0000"/>
                </a:solidFill>
              </a:rPr>
              <a:t>Tehnike augmentacije s autolognim faktorima rasta i fibrinom</a:t>
            </a:r>
            <a:endParaRPr lang="hr-HR" sz="2000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903433"/>
            <a:ext cx="4358288" cy="48379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600" b="1" i="1" dirty="0" smtClean="0"/>
              <a:t>	</a:t>
            </a:r>
            <a:r>
              <a:rPr lang="hr-HR" sz="1800" b="1" i="1" dirty="0" smtClean="0"/>
              <a:t>Teme radionice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b="1" dirty="0" smtClean="0"/>
              <a:t>Biologija </a:t>
            </a:r>
            <a:r>
              <a:rPr lang="hr-HR" sz="1600" b="1" dirty="0"/>
              <a:t>PRGF Endoret tehnologije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b="1" dirty="0" smtClean="0"/>
              <a:t>Primjena </a:t>
            </a:r>
            <a:r>
              <a:rPr lang="hr-HR" sz="1600" b="1" dirty="0"/>
              <a:t>PRGF Endoret u različitim kliničkim </a:t>
            </a:r>
            <a:r>
              <a:rPr lang="hr-HR" sz="1600" b="1" dirty="0" smtClean="0"/>
              <a:t>situacijama -  postekstrakcijska </a:t>
            </a:r>
            <a:r>
              <a:rPr lang="hr-HR" sz="1600" b="1" dirty="0"/>
              <a:t>alevola, </a:t>
            </a:r>
            <a:r>
              <a:rPr lang="hr-HR" sz="1600" b="1" dirty="0" smtClean="0"/>
              <a:t>liječenje </a:t>
            </a:r>
            <a:r>
              <a:rPr lang="hr-HR" sz="1600" b="1" dirty="0"/>
              <a:t>parodontnih defekata, recesije </a:t>
            </a:r>
            <a:r>
              <a:rPr lang="hr-HR" sz="1600" b="1" dirty="0" smtClean="0"/>
              <a:t>mekih </a:t>
            </a:r>
            <a:r>
              <a:rPr lang="hr-HR" sz="1600" b="1" dirty="0"/>
              <a:t>tkiva, regeneracija kosti i </a:t>
            </a:r>
            <a:r>
              <a:rPr lang="hr-HR" sz="1600" b="1" dirty="0" smtClean="0"/>
              <a:t>mekih </a:t>
            </a:r>
            <a:r>
              <a:rPr lang="hr-HR" sz="1600" b="1" dirty="0"/>
              <a:t>tkiva, sinus lift, </a:t>
            </a:r>
            <a:r>
              <a:rPr lang="hr-HR" sz="1600" b="1" dirty="0" smtClean="0"/>
              <a:t>augmentacija grebena</a:t>
            </a:r>
            <a:endParaRPr lang="hr-HR" sz="1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1600" b="1" dirty="0" smtClean="0"/>
              <a:t>Praktični rad </a:t>
            </a:r>
            <a:r>
              <a:rPr lang="hr-HR" sz="1600" b="1" dirty="0"/>
              <a:t>– </a:t>
            </a:r>
            <a:r>
              <a:rPr lang="hr-HR" sz="1500" b="1" dirty="0"/>
              <a:t>protokol dobivanja plazme bogate faktorima </a:t>
            </a:r>
            <a:r>
              <a:rPr lang="hr-HR" sz="1500" b="1" dirty="0" smtClean="0"/>
              <a:t>rasta, korištenje </a:t>
            </a:r>
            <a:r>
              <a:rPr lang="hr-HR" sz="1500" b="1" dirty="0"/>
              <a:t>različitih jednokratnih kiteva za </a:t>
            </a:r>
            <a:r>
              <a:rPr lang="hr-HR" sz="1500" b="1" dirty="0" smtClean="0"/>
              <a:t>pripremu, razlike </a:t>
            </a:r>
            <a:r>
              <a:rPr lang="hr-HR" sz="1500" b="1" dirty="0"/>
              <a:t>među frakcijama </a:t>
            </a:r>
            <a:r>
              <a:rPr lang="hr-HR" sz="1500" b="1" dirty="0" smtClean="0"/>
              <a:t>(ugrušak</a:t>
            </a:r>
            <a:r>
              <a:rPr lang="hr-HR" sz="1500" b="1" dirty="0"/>
              <a:t>,  fibrinska membrana, </a:t>
            </a:r>
            <a:r>
              <a:rPr lang="hr-HR" sz="1500" b="1" dirty="0" smtClean="0"/>
              <a:t>tekućina), mješanje </a:t>
            </a:r>
            <a:r>
              <a:rPr lang="hr-HR" sz="1500" b="1" dirty="0"/>
              <a:t>plazme s </a:t>
            </a:r>
            <a:r>
              <a:rPr lang="hr-HR" sz="1500" b="1" dirty="0" smtClean="0"/>
              <a:t>biomaterijalom, hidrofilna </a:t>
            </a:r>
            <a:r>
              <a:rPr lang="hr-HR" sz="1500" b="1" dirty="0"/>
              <a:t>površina implantata u</a:t>
            </a:r>
            <a:r>
              <a:rPr lang="hr-HR" sz="1500" b="1" dirty="0" smtClean="0"/>
              <a:t>močena </a:t>
            </a:r>
            <a:r>
              <a:rPr lang="hr-HR" sz="1500" b="1" dirty="0"/>
              <a:t>u plazmu bogatu faktorima </a:t>
            </a:r>
            <a:r>
              <a:rPr lang="hr-HR" sz="1500" b="1" dirty="0" smtClean="0"/>
              <a:t>rasta</a:t>
            </a:r>
            <a:endParaRPr lang="hr-HR" sz="1500" b="1" dirty="0"/>
          </a:p>
          <a:p>
            <a:pPr lvl="1">
              <a:buNone/>
            </a:pPr>
            <a:endParaRPr lang="hr-HR" sz="1600" b="1" dirty="0" smtClean="0"/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Voditelj: Dr. Joan </a:t>
            </a:r>
            <a:r>
              <a:rPr lang="hr-HR" sz="1800" b="1" dirty="0" err="1" smtClean="0">
                <a:solidFill>
                  <a:srgbClr val="FF0000"/>
                </a:solidFill>
              </a:rPr>
              <a:t>Birbe</a:t>
            </a:r>
            <a:r>
              <a:rPr lang="hr-HR" sz="1800" b="1" dirty="0" smtClean="0">
                <a:solidFill>
                  <a:srgbClr val="FF0000"/>
                </a:solidFill>
              </a:rPr>
              <a:t> </a:t>
            </a:r>
            <a:r>
              <a:rPr lang="hr-HR" sz="1800" b="1" dirty="0" smtClean="0">
                <a:solidFill>
                  <a:srgbClr val="FF0000"/>
                </a:solidFill>
              </a:rPr>
              <a:t>(Barcelona)</a:t>
            </a:r>
            <a:endParaRPr lang="hr-HR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Petak 10.4.2015. 09:00-13:00 sati</a:t>
            </a:r>
          </a:p>
          <a:p>
            <a:endParaRPr lang="hr-HR" sz="1600" b="1" dirty="0" smtClean="0"/>
          </a:p>
          <a:p>
            <a:pPr>
              <a:buNone/>
            </a:pPr>
            <a:endParaRPr lang="hr-HR" sz="1600" b="1" dirty="0"/>
          </a:p>
        </p:txBody>
      </p:sp>
      <p:pic>
        <p:nvPicPr>
          <p:cNvPr id="5122" name="Picture 2" descr="C:\Users\PUHAR~1.INT\AppData\Local\Temp\Produkti PRGF Endore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3896" r="51924" b="52726"/>
          <a:stretch/>
        </p:blipFill>
        <p:spPr bwMode="auto">
          <a:xfrm>
            <a:off x="6168354" y="1916832"/>
            <a:ext cx="21359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UHAR~1.INT\AppData\Local\Temp\Produkti PRGF Endore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3" t="4552" r="4294" b="52558"/>
          <a:stretch/>
        </p:blipFill>
        <p:spPr bwMode="auto">
          <a:xfrm>
            <a:off x="4572000" y="5445224"/>
            <a:ext cx="172819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UHAR~1.INT\AppData\Local\Temp\Produkti PRGF Endore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53534" r="52568" b="4063"/>
          <a:stretch/>
        </p:blipFill>
        <p:spPr bwMode="auto">
          <a:xfrm>
            <a:off x="5232250" y="3504321"/>
            <a:ext cx="1872208" cy="12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UHAR~1.INT\AppData\Local\Temp\Produkti PRGF Endore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2" t="53534" r="3610" b="3576"/>
          <a:stretch/>
        </p:blipFill>
        <p:spPr bwMode="auto">
          <a:xfrm>
            <a:off x="7385159" y="3933056"/>
            <a:ext cx="1729295" cy="11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tema</vt:lpstr>
      <vt:lpstr>RADIONICA  1 Nova tehnika za minimalno invazivni interni sinus lift</vt:lpstr>
      <vt:lpstr>RADIONICA  2 Osnove koncepta All-on-4 i praktična radionica</vt:lpstr>
      <vt:lpstr>RADIONICA  3  Inicijalna terapija - najvažnija faza parodontnog liječenja  „Od kirete do lasera“</vt:lpstr>
      <vt:lpstr>RADIONICA  4 Protokol izrade adhezijsko-kompozitnih udlaga:  teoretske osnove i klinička primjena</vt:lpstr>
      <vt:lpstr>RADIONICA  5 Management mekih tkiva oko zuba i implantata</vt:lpstr>
      <vt:lpstr>RADIONICA  6 PRGF Endoret tehnika Tehnike augmentacije s autolognim faktorima rasta i fibrinom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Puhar, Ivan</dc:creator>
  <cp:lastModifiedBy>Darko Božić</cp:lastModifiedBy>
  <cp:revision>30</cp:revision>
  <dcterms:modified xsi:type="dcterms:W3CDTF">2015-03-12T09:27:58Z</dcterms:modified>
</cp:coreProperties>
</file>